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0d3c0ea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0d3c0ea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1cd86982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1cd86982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should be a bunch of categories checked off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729"/>
                </a:solidFill>
                <a:latin typeface="Cantata One"/>
                <a:ea typeface="Cantata One"/>
                <a:cs typeface="Cantata One"/>
                <a:sym typeface="Cantata One"/>
              </a:rPr>
              <a:t>-</a:t>
            </a:r>
            <a:r>
              <a:rPr lang="en" sz="1600">
                <a:solidFill>
                  <a:srgbClr val="202729"/>
                </a:solidFill>
                <a:latin typeface="Cantata One"/>
                <a:ea typeface="Cantata One"/>
                <a:cs typeface="Cantata One"/>
                <a:sym typeface="Cantata One"/>
              </a:rPr>
              <a:t>Used to investigate what happened on a computer</a:t>
            </a:r>
            <a:endParaRPr sz="1600"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63" name="Google Shape;63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1cd8698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1cd8698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1cd8698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1cd8698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1cd8698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1cd8698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1cd86982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1cd86982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clicking on the home folder, access the folder linked to your nyu emails..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there access the downloads file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1cd86982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1cd86982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You’ll then be prompted by a page to add new case information. This is completely </a:t>
            </a:r>
            <a:r>
              <a:rPr lang="en"/>
              <a:t>optional</a:t>
            </a:r>
            <a:r>
              <a:rPr lang="en"/>
              <a:t> but I like to add a case number and Examiner name to keep  my cases organized.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1cd86982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1cd86982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ta One"/>
              <a:buChar char="●"/>
            </a:pPr>
            <a:r>
              <a:rPr lang="en" sz="1400">
                <a:latin typeface="Cantata One"/>
                <a:ea typeface="Cantata One"/>
                <a:cs typeface="Cantata One"/>
                <a:sym typeface="Cantata One"/>
              </a:rPr>
              <a:t>Since we’re working with an image, we’re going to Click on Disk image or VM File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2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1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Google Shape;42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1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1-JllfUchgLZ7mylnn6VTErrktYXuzdZE/view?usp=sharing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10450" y="1751425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lgerian"/>
                <a:ea typeface="Algerian"/>
                <a:cs typeface="Algerian"/>
                <a:sym typeface="Algerian"/>
              </a:rPr>
              <a:t>Autopsy</a:t>
            </a:r>
            <a:r>
              <a:rPr lang="en">
                <a:latin typeface="Algerian"/>
                <a:ea typeface="Algerian"/>
                <a:cs typeface="Algerian"/>
                <a:sym typeface="Algerian"/>
              </a:rPr>
              <a:t> 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descr="Detective Kennex GIFs - Get the best GIF on GIPHY"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250" y="2635700"/>
            <a:ext cx="3451500" cy="22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525" y="892150"/>
            <a:ext cx="5653449" cy="407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376575" y="105925"/>
            <a:ext cx="325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Modules page</a:t>
            </a:r>
            <a:endParaRPr sz="3200">
              <a:solidFill>
                <a:schemeClr val="lt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6" y="-120316"/>
            <a:ext cx="9140307" cy="526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958893" y="332021"/>
            <a:ext cx="7315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lgerian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ANALYZING </a:t>
            </a:r>
            <a:r>
              <a:rPr b="1" lang="en" sz="32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the case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654400" y="1191001"/>
            <a:ext cx="79242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ta One"/>
              <a:buAutoNum type="arabicPeriod"/>
            </a:pPr>
            <a:r>
              <a:rPr b="1" i="0" lang="en" sz="18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The deleted files are on the bottom left and are in red color.</a:t>
            </a:r>
            <a:endParaRPr sz="1800">
              <a:latin typeface="Cantata One"/>
              <a:ea typeface="Cantata One"/>
              <a:cs typeface="Cantata One"/>
              <a:sym typeface="Cantata One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ta One"/>
              <a:buAutoNum type="arabicPeriod"/>
            </a:pPr>
            <a:r>
              <a:rPr b="1" i="0" lang="en" sz="18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To download a file , you hit export and then download the file.</a:t>
            </a:r>
            <a:endParaRPr sz="1800">
              <a:latin typeface="Cantata One"/>
              <a:ea typeface="Cantata One"/>
              <a:cs typeface="Cantata One"/>
              <a:sym typeface="Cantata One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6" y="0"/>
            <a:ext cx="91403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049782" y="469125"/>
            <a:ext cx="5044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lgerian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AUTOPSY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563880" y="1275132"/>
            <a:ext cx="80163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D</a:t>
            </a:r>
            <a:r>
              <a:rPr b="1" i="0" lang="en" sz="20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igital forensics platform used by law enforcement</a:t>
            </a:r>
            <a:r>
              <a:rPr b="1" lang="en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and c</a:t>
            </a:r>
            <a:r>
              <a:rPr b="1" i="0" lang="en" sz="20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orporate examiners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tata One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Can be used</a:t>
            </a:r>
            <a:r>
              <a:rPr b="1" i="0" lang="en" sz="20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to recover deleted photos from your camera's memory card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Primarily </a:t>
            </a:r>
            <a:r>
              <a:rPr b="1" i="0" lang="en" sz="20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used to analyze hard-drives, disks, and computers to extract information about files and folders in those devices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Cantata One"/>
              <a:buNone/>
            </a:pPr>
            <a:r>
              <a:rPr b="1" i="0" lang="en" sz="2000" u="none" cap="none" strike="noStrike">
                <a:solidFill>
                  <a:srgbClr val="C00000"/>
                </a:solidFill>
                <a:latin typeface="Cantata One"/>
                <a:ea typeface="Cantata One"/>
                <a:cs typeface="Cantata One"/>
                <a:sym typeface="Cantata One"/>
              </a:rPr>
              <a:t>		</a:t>
            </a:r>
            <a:r>
              <a:rPr b="1" i="0" lang="en" sz="2000" u="none" cap="none" strike="noStrike">
                <a:solidFill>
                  <a:schemeClr val="lt1"/>
                </a:solidFill>
                <a:latin typeface="Cantata One"/>
                <a:ea typeface="Cantata One"/>
                <a:cs typeface="Cantata One"/>
                <a:sym typeface="Cantata One"/>
              </a:rPr>
              <a:t>Now it</a:t>
            </a:r>
            <a:r>
              <a:rPr b="1" lang="en" sz="2000">
                <a:solidFill>
                  <a:schemeClr val="lt1"/>
                </a:solidFill>
                <a:latin typeface="Cantata One"/>
                <a:ea typeface="Cantata One"/>
                <a:cs typeface="Cantata One"/>
                <a:sym typeface="Cantata One"/>
              </a:rPr>
              <a:t>’</a:t>
            </a:r>
            <a:r>
              <a:rPr b="1" i="0" lang="en" sz="2000" u="none" cap="none" strike="noStrike">
                <a:solidFill>
                  <a:schemeClr val="lt1"/>
                </a:solidFill>
                <a:latin typeface="Cantata One"/>
                <a:ea typeface="Cantata One"/>
                <a:cs typeface="Cantata One"/>
                <a:sym typeface="Cantata One"/>
              </a:rPr>
              <a:t>s time to get your hands into autopsy!!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7173"/>
            <a:ext cx="91403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576897" y="418966"/>
            <a:ext cx="5986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lgerian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INSTRUCTIONS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924325" y="1166625"/>
            <a:ext cx="77091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ta One"/>
              <a:buAutoNum type="arabicPeriod"/>
            </a:pPr>
            <a:r>
              <a:rPr b="1" i="0" lang="en" sz="18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Open your terminal and type –  </a:t>
            </a:r>
            <a:r>
              <a:rPr b="1" lang="en" sz="18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cd software/autopsy</a:t>
            </a:r>
            <a:endParaRPr b="1" i="0" sz="1800" u="none" cap="none" strike="noStrike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ta One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On the following line type - sh unix_setup.sh</a:t>
            </a:r>
            <a:endParaRPr b="1" i="0" sz="1800" u="none" cap="none" strike="noStrike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Bell MT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Bell MT"/>
              <a:buNone/>
            </a:pPr>
            <a:r>
              <a:rPr b="1" lang="en" sz="18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3</a:t>
            </a:r>
            <a:r>
              <a:rPr b="1" i="0" lang="en" sz="18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. Now type-   </a:t>
            </a:r>
            <a:r>
              <a:rPr b="1" lang="en" sz="18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bin/autopsy</a:t>
            </a:r>
            <a:endParaRPr b="1" sz="1800"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Bell MT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Bell MT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Bell MT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Now  do you see a very very scary do</a:t>
            </a:r>
            <a:r>
              <a:rPr b="1" lang="en" sz="18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g</a:t>
            </a:r>
            <a:r>
              <a:rPr b="1" i="0" lang="en" sz="18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?</a:t>
            </a:r>
            <a:r>
              <a:rPr b="1" lang="en" sz="18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Awesome ! </a:t>
            </a:r>
            <a:br>
              <a:rPr b="1" i="0" lang="en" sz="18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</a:br>
            <a:r>
              <a:rPr b="1" i="0" lang="en" sz="1800" u="none" cap="none" strike="noStrike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</a:t>
            </a:r>
            <a:endParaRPr b="1" i="0" sz="1800" u="none" cap="none" strike="noStrike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Bell MT"/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Bell MT"/>
              <a:buNone/>
            </a:pPr>
            <a:r>
              <a:rPr b="1" i="0" lang="en" sz="1800" u="none" cap="none" strike="noStrike">
                <a:solidFill>
                  <a:srgbClr val="002060"/>
                </a:solidFill>
                <a:latin typeface="Cantata One"/>
                <a:ea typeface="Cantata One"/>
                <a:cs typeface="Cantata One"/>
                <a:sym typeface="Cantata One"/>
              </a:rPr>
              <a:t>Let</a:t>
            </a:r>
            <a:r>
              <a:rPr b="1" lang="en" sz="1800">
                <a:solidFill>
                  <a:srgbClr val="002060"/>
                </a:solidFill>
                <a:latin typeface="Cantata One"/>
                <a:ea typeface="Cantata One"/>
                <a:cs typeface="Cantata One"/>
                <a:sym typeface="Cantata One"/>
              </a:rPr>
              <a:t>’</a:t>
            </a:r>
            <a:r>
              <a:rPr b="1" i="0" lang="en" sz="1800" u="none" cap="none" strike="noStrike">
                <a:solidFill>
                  <a:srgbClr val="002060"/>
                </a:solidFill>
                <a:latin typeface="Cantata One"/>
                <a:ea typeface="Cantata One"/>
                <a:cs typeface="Cantata One"/>
                <a:sym typeface="Cantata One"/>
              </a:rPr>
              <a:t>s start doing some detective work now!!</a:t>
            </a:r>
            <a:r>
              <a:rPr b="1" i="0" lang="en" sz="1800" u="none" cap="none" strike="noStrike">
                <a:solidFill>
                  <a:srgbClr val="002060"/>
                </a:solidFill>
                <a:latin typeface="Bell MT"/>
                <a:ea typeface="Bell MT"/>
                <a:cs typeface="Bell MT"/>
                <a:sym typeface="Bell MT"/>
              </a:rPr>
              <a:t>!</a:t>
            </a:r>
            <a:endParaRPr sz="1800"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WS Marketplace: Autopsy"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0975" y="2799725"/>
            <a:ext cx="2191800" cy="21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2018" r="0" t="0"/>
          <a:stretch/>
        </p:blipFill>
        <p:spPr>
          <a:xfrm>
            <a:off x="545800" y="969125"/>
            <a:ext cx="8273901" cy="37312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902125" y="197875"/>
            <a:ext cx="482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Opening Autopsy</a:t>
            </a:r>
            <a:endParaRPr sz="3200">
              <a:solidFill>
                <a:schemeClr val="lt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552225" y="1553975"/>
            <a:ext cx="3499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ntata One"/>
              <a:buChar char="●"/>
            </a:pPr>
            <a:r>
              <a:rPr lang="en">
                <a:latin typeface="Cantata One"/>
                <a:ea typeface="Cantata One"/>
                <a:cs typeface="Cantata One"/>
                <a:sym typeface="Cantata One"/>
              </a:rPr>
              <a:t>Now lets download the disk image we’ll be working on:</a:t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ntata One"/>
              <a:buChar char="●"/>
            </a:pPr>
            <a:r>
              <a:rPr lang="en">
                <a:latin typeface="Cantata One"/>
                <a:ea typeface="Cantata One"/>
                <a:cs typeface="Cantata One"/>
                <a:sym typeface="Cantata One"/>
              </a:rPr>
              <a:t>Open up Google chrome or Firefox on FastX and search the link below:</a:t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ntata One"/>
                <a:ea typeface="Cantata One"/>
                <a:cs typeface="Cantata One"/>
                <a:sym typeface="Cantata One"/>
                <a:hlinkClick r:id="rId3"/>
              </a:rPr>
              <a:t>https://drive.google.com/file/d/1-JllfUchgLZ7mylnn6VTErrktYXuzdZE/view?usp=sharing</a:t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ntata One"/>
              <a:buChar char="●"/>
            </a:pPr>
            <a:r>
              <a:rPr lang="en">
                <a:latin typeface="Cantata One"/>
                <a:ea typeface="Cantata One"/>
                <a:cs typeface="Cantata One"/>
                <a:sym typeface="Cantata One"/>
              </a:rPr>
              <a:t>Download the image</a:t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841200" y="629300"/>
            <a:ext cx="499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Getting the file</a:t>
            </a:r>
            <a:endParaRPr sz="3000">
              <a:solidFill>
                <a:schemeClr val="lt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375" y="1592500"/>
            <a:ext cx="4834248" cy="30294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2311700" y="4650900"/>
            <a:ext cx="527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ntata One"/>
                <a:ea typeface="Cantata One"/>
                <a:cs typeface="Cantata One"/>
                <a:sym typeface="Cantata One"/>
              </a:rPr>
              <a:t>Now back to the Autopsy window!</a:t>
            </a:r>
            <a:endParaRPr sz="2000">
              <a:solidFill>
                <a:schemeClr val="lt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611950" y="529600"/>
            <a:ext cx="806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Setting a Case</a:t>
            </a:r>
            <a:endParaRPr sz="3200">
              <a:solidFill>
                <a:schemeClr val="lt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729625" y="1482800"/>
            <a:ext cx="7842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ta One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Let’s start by creating a new case.</a:t>
            </a:r>
            <a:endParaRPr sz="1800">
              <a:latin typeface="Cantata One"/>
              <a:ea typeface="Cantata One"/>
              <a:cs typeface="Cantata One"/>
              <a:sym typeface="Cantata One"/>
            </a:endParaRPr>
          </a:p>
          <a:p>
            <a:pPr indent="-330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ta One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Enter a name for the case you are creating.</a:t>
            </a:r>
            <a:endParaRPr b="1" sz="18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-330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ta One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For the Directory click on browse and go to the “home” category</a:t>
            </a:r>
            <a:endParaRPr b="1" sz="18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pic>
        <p:nvPicPr>
          <p:cNvPr descr="How well did your inner sleuth solve the cases in these books? | Detective  books, Detective gif, Book series"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050" y="2929701"/>
            <a:ext cx="3495200" cy="21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741400" y="200050"/>
            <a:ext cx="663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Directory Page</a:t>
            </a:r>
            <a:endParaRPr sz="3200">
              <a:solidFill>
                <a:schemeClr val="lt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17910" r="1664" t="21197"/>
          <a:stretch/>
        </p:blipFill>
        <p:spPr>
          <a:xfrm>
            <a:off x="741400" y="1012100"/>
            <a:ext cx="6509273" cy="383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00" y="913113"/>
            <a:ext cx="6135699" cy="375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1023850" y="161050"/>
            <a:ext cx="596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cASE iNFORMATION </a:t>
            </a:r>
            <a:endParaRPr sz="3200">
              <a:solidFill>
                <a:schemeClr val="lt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2859700" y="4743300"/>
            <a:ext cx="596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Click on Finish when done!</a:t>
            </a:r>
            <a:endParaRPr sz="1700">
              <a:solidFill>
                <a:schemeClr val="lt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270675" y="329525"/>
            <a:ext cx="563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Adding</a:t>
            </a:r>
            <a:r>
              <a:rPr lang="en" sz="32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 Data Source</a:t>
            </a:r>
            <a:endParaRPr sz="3200">
              <a:solidFill>
                <a:schemeClr val="lt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58975" y="1459275"/>
            <a:ext cx="42249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ntata One"/>
              <a:buChar char="●"/>
            </a:pPr>
            <a:r>
              <a:rPr lang="en">
                <a:latin typeface="Cantata One"/>
                <a:ea typeface="Cantata One"/>
                <a:cs typeface="Cantata One"/>
                <a:sym typeface="Cantata One"/>
              </a:rPr>
              <a:t>Click on the green plus sign on the left hand side of the bar tab</a:t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ntata One"/>
              <a:buChar char="●"/>
            </a:pPr>
            <a:r>
              <a:rPr lang="en">
                <a:latin typeface="Cantata One"/>
                <a:ea typeface="Cantata One"/>
                <a:cs typeface="Cantata One"/>
                <a:sym typeface="Cantata One"/>
              </a:rPr>
              <a:t>Click on Disk image or VM File</a:t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ntata One"/>
              <a:buChar char="●"/>
            </a:pPr>
            <a:r>
              <a:rPr lang="en">
                <a:latin typeface="Cantata One"/>
                <a:ea typeface="Cantata One"/>
                <a:cs typeface="Cantata One"/>
                <a:sym typeface="Cantata One"/>
              </a:rPr>
              <a:t>When asked for </a:t>
            </a:r>
            <a:r>
              <a:rPr lang="en">
                <a:latin typeface="Cantata One"/>
                <a:ea typeface="Cantata One"/>
                <a:cs typeface="Cantata One"/>
                <a:sym typeface="Cantata One"/>
              </a:rPr>
              <a:t>the</a:t>
            </a:r>
            <a:r>
              <a:rPr lang="en">
                <a:latin typeface="Cantata One"/>
                <a:ea typeface="Cantata One"/>
                <a:cs typeface="Cantata One"/>
                <a:sym typeface="Cantata One"/>
              </a:rPr>
              <a:t> path on the following page click on browse and go the the downloads section </a:t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ntata One"/>
              <a:buChar char="●"/>
            </a:pPr>
            <a:r>
              <a:rPr lang="en">
                <a:latin typeface="Cantata One"/>
                <a:ea typeface="Cantata One"/>
                <a:cs typeface="Cantata One"/>
                <a:sym typeface="Cantata One"/>
              </a:rPr>
              <a:t>There we can find the image file we downloaded earlier</a:t>
            </a:r>
            <a:endParaRPr>
              <a:latin typeface="Cantata One"/>
              <a:ea typeface="Cantata One"/>
              <a:cs typeface="Cantata One"/>
              <a:sym typeface="Cantata One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48982" l="0" r="1642" t="0"/>
          <a:stretch/>
        </p:blipFill>
        <p:spPr>
          <a:xfrm>
            <a:off x="4765800" y="1097925"/>
            <a:ext cx="4155325" cy="15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800" y="2747900"/>
            <a:ext cx="4155325" cy="21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